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2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5AD1C16E-93C9-4344-865C-474C83D09977}" type="datetimeFigureOut">
              <a:rPr lang="en-US"/>
              <a:pPr>
                <a:defRPr/>
              </a:pPr>
              <a:t>4/23/2021</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96E61FA-230C-457B-979D-D72B69D025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EFA5A020-0865-42F5-BA92-BB2738AC9700}" type="datetimeFigureOut">
              <a:rPr lang="en-US"/>
              <a:pPr>
                <a:defRPr/>
              </a:pPr>
              <a:t>4/23/2021</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08A2FC1-E956-478D-A91D-05C9C452B5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06E16CE-6930-4DDD-9FAF-31D16F038973}" type="datetimeFigureOut">
              <a:rPr lang="en-US"/>
              <a:pPr>
                <a:defRPr/>
              </a:pPr>
              <a:t>4/23/2021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E5ACC-1984-4C92-BAFF-794369AE64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E546E6C0-9B07-4633-92A1-BD824782325E}" type="datetimeFigureOut">
              <a:rPr lang="en-US"/>
              <a:pPr>
                <a:defRPr/>
              </a:pPr>
              <a:t>4/23/2021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78A1F22-A99C-4F17-B85E-59C34BED4E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ACBCC2B2-B828-48C7-B6F7-B00DAED852E1}" type="datetimeFigureOut">
              <a:rPr lang="en-US"/>
              <a:pPr>
                <a:defRPr/>
              </a:pPr>
              <a:t>4/23/2021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394435-E3B6-4660-AF18-E2D86F0AB77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C883DFA3-39C0-45B9-9940-5EA599624AAF}" type="datetimeFigureOut">
              <a:rPr lang="en-US"/>
              <a:pPr>
                <a:defRPr/>
              </a:pPr>
              <a:t>4/23/2021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7D634EA3-5E7B-43DF-B4B9-BB824C31A7D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6EB3FDA8-4730-4D9C-A4F5-500907BD95A8}" type="datetimeFigureOut">
              <a:rPr lang="en-US"/>
              <a:pPr>
                <a:defRPr/>
              </a:pPr>
              <a:t>4/23/2021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752A667-20DB-4B5C-94FA-96FE1615A75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FDF7F39-B3F3-4707-B1D8-610922C04D08}" type="datetimeFigureOut">
              <a:rPr lang="en-US"/>
              <a:pPr>
                <a:defRPr/>
              </a:pPr>
              <a:t>4/23/2021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006E1-1116-45CE-8A37-09B5F29B76E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88FF063-C5E4-470D-83A4-553366EC27BD}" type="datetimeFigureOut">
              <a:rPr lang="en-US"/>
              <a:pPr>
                <a:defRPr/>
              </a:pPr>
              <a:t>4/23/2021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8F118F-18A7-4923-B3E0-5145458FB0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A9AA0C6-C60C-4CDB-8CEB-18A8462F1D2C}" type="datetimeFigureOut">
              <a:rPr lang="en-US"/>
              <a:pPr>
                <a:defRPr/>
              </a:pPr>
              <a:t>4/23/2021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D84C9-5969-46A6-822E-EC4AE5BE6D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60C28DE-39C8-473D-8375-3A7CE465491C}" type="datetimeFigureOut">
              <a:rPr lang="en-US"/>
              <a:pPr>
                <a:defRPr/>
              </a:pPr>
              <a:t>4/23/2021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47E4A-CDFC-4805-BA42-7E807A78AF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8959EE4-5ACE-4F8B-9FAD-3EA3141689CF}" type="datetimeFigureOut">
              <a:rPr lang="en-US"/>
              <a:pPr>
                <a:defRPr/>
              </a:pPr>
              <a:t>4/23/2021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6163E9-11A4-47BA-9CF5-3C662E7CFE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BE972A6C-D12A-4805-B6C1-63EF9CAF7F58}" type="datetimeFigureOut">
              <a:rPr lang="en-US"/>
              <a:pPr>
                <a:defRPr/>
              </a:pPr>
              <a:t>4/23/2021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87C76C-B8D9-43FD-8BAF-902E38B17A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7480047-B958-4374-AA1A-B083796392F1}" type="datetimeFigureOut">
              <a:rPr lang="en-US"/>
              <a:pPr>
                <a:defRPr/>
              </a:pPr>
              <a:t>4/23/2021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D6EB69-37A1-47E4-AFD5-C67A42A30F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3E93F-6056-4323-8ADD-19DF27EBC1C7}" type="datetimeFigureOut">
              <a:rPr lang="en-US"/>
              <a:pPr>
                <a:defRPr/>
              </a:pPr>
              <a:t>4/23/2021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D442C26-1895-4489-BBB9-842861095F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A80C5AF-1271-49B2-B4C9-F4F43BCDB016}" type="datetimeFigureOut">
              <a:rPr lang="en-US"/>
              <a:pPr>
                <a:defRPr/>
              </a:pPr>
              <a:t>4/23/2021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9FF5A3-1E3B-4355-9C4D-2F7B109AB9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E1B20FD-35A4-473D-AB31-F3F91845127F}" type="datetimeFigureOut">
              <a:rPr lang="en-US"/>
              <a:pPr>
                <a:defRPr/>
              </a:pPr>
              <a:t>4/23/2021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158E45-D75A-4EAD-BE25-9C8EABF5AB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a:solidFill>
                  <a:schemeClr val="bg2">
                    <a:lumMod val="50000"/>
                  </a:schemeClr>
                </a:solidFill>
                <a:effectLst/>
                <a:latin typeface="+mn-lt"/>
              </a:defRPr>
            </a:lvl1pPr>
          </a:lstStyle>
          <a:p>
            <a:pPr>
              <a:defRPr/>
            </a:pPr>
            <a:fld id="{C2FEC21F-12C5-4D69-A0E2-B4DECD2024F0}" type="datetimeFigureOut">
              <a:rPr lang="en-US"/>
              <a:pPr>
                <a:defRPr/>
              </a:pPr>
              <a:t>4/23/2021</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a:solidFill>
                  <a:schemeClr val="bg2">
                    <a:lumMod val="50000"/>
                  </a:schemeClr>
                </a:solidFill>
                <a:effectLst/>
                <a:latin typeface="+mn-lt"/>
              </a:defRPr>
            </a:lvl1pPr>
          </a:lstStyle>
          <a:p>
            <a:pPr>
              <a:defRPr/>
            </a:pPr>
            <a:fld id="{FA801188-95ED-4ED9-96BB-AE7FE15FADD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67" r:id="rId12"/>
    <p:sldLayoutId id="2147483655" r:id="rId13"/>
    <p:sldLayoutId id="2147483668" r:id="rId14"/>
    <p:sldLayoutId id="2147483654" r:id="rId15"/>
    <p:sldLayoutId id="2147483653" r:id="rId16"/>
    <p:sldLayoutId id="2147483652"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itchFamily="34" charset="0"/>
        </a:defRPr>
      </a:lvl2pPr>
      <a:lvl3pPr algn="l" defTabSz="457200" rtl="0" eaLnBrk="0" fontAlgn="base" hangingPunct="0">
        <a:spcBef>
          <a:spcPct val="0"/>
        </a:spcBef>
        <a:spcAft>
          <a:spcPct val="0"/>
        </a:spcAft>
        <a:defRPr sz="3600">
          <a:solidFill>
            <a:schemeClr val="tx1"/>
          </a:solidFill>
          <a:latin typeface="Century Gothic" pitchFamily="34" charset="0"/>
        </a:defRPr>
      </a:lvl3pPr>
      <a:lvl4pPr algn="l" defTabSz="457200" rtl="0" eaLnBrk="0" fontAlgn="base" hangingPunct="0">
        <a:spcBef>
          <a:spcPct val="0"/>
        </a:spcBef>
        <a:spcAft>
          <a:spcPct val="0"/>
        </a:spcAft>
        <a:defRPr sz="3600">
          <a:solidFill>
            <a:schemeClr val="tx1"/>
          </a:solidFill>
          <a:latin typeface="Century Gothic" pitchFamily="34" charset="0"/>
        </a:defRPr>
      </a:lvl4pPr>
      <a:lvl5pPr algn="l" defTabSz="457200" rtl="0" eaLnBrk="0" fontAlgn="base" hangingPunct="0">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1613" y="644525"/>
            <a:ext cx="11763375" cy="2346325"/>
          </a:xfrm>
        </p:spPr>
        <p:txBody>
          <a:bodyPr wrap="square" numCol="1" anchorCtr="0" compatLnSpc="1">
            <a:prstTxWarp prst="textNoShape">
              <a:avLst/>
            </a:prstTxWarp>
          </a:bodyPr>
          <a:lstStyle/>
          <a:p>
            <a:pPr algn="ctr" eaLnBrk="1" hangingPunct="1"/>
            <a:r>
              <a:rPr lang="ru-RU" b="1" u="sng" cap="none" smtClean="0">
                <a:ln>
                  <a:noFill/>
                </a:ln>
              </a:rPr>
              <a:t>РЕ</a:t>
            </a:r>
            <a:r>
              <a:rPr lang="uk-UA" b="1" u="sng" cap="none" smtClean="0">
                <a:ln>
                  <a:noFill/>
                </a:ln>
              </a:rPr>
              <a:t>АБІЛІТАЦІЯ В СПОРТІ</a:t>
            </a:r>
            <a:r>
              <a:rPr lang="uk-UA" b="1" u="sng" cap="none" smtClean="0">
                <a:ln>
                  <a:noFill/>
                </a:ln>
                <a:latin typeface="Arial" charset="0"/>
              </a:rPr>
              <a:t/>
            </a:r>
            <a:br>
              <a:rPr lang="uk-UA" b="1" u="sng" cap="none" smtClean="0">
                <a:ln>
                  <a:noFill/>
                </a:ln>
                <a:latin typeface="Arial" charset="0"/>
              </a:rPr>
            </a:br>
            <a:r>
              <a:rPr lang="uk-UA" sz="2800" b="1" u="sng" cap="none" smtClean="0">
                <a:ln>
                  <a:noFill/>
                </a:ln>
                <a:latin typeface="Arial" charset="0"/>
              </a:rPr>
              <a:t/>
            </a:r>
            <a:br>
              <a:rPr lang="uk-UA" sz="2800" b="1" u="sng" cap="none" smtClean="0">
                <a:ln>
                  <a:noFill/>
                </a:ln>
                <a:latin typeface="Arial" charset="0"/>
              </a:rPr>
            </a:br>
            <a:r>
              <a:rPr lang="uk-UA" sz="3600" b="1" u="sng" cap="none" smtClean="0">
                <a:ln>
                  <a:noFill/>
                </a:ln>
                <a:latin typeface="Arial" charset="0"/>
              </a:rPr>
              <a:t>(дисципліна вільного вибору студента</a:t>
            </a:r>
            <a:br>
              <a:rPr lang="uk-UA" sz="3600" b="1" u="sng" cap="none" smtClean="0">
                <a:ln>
                  <a:noFill/>
                </a:ln>
                <a:latin typeface="Arial" charset="0"/>
              </a:rPr>
            </a:br>
            <a:r>
              <a:rPr lang="uk-UA" sz="3600" b="1" u="sng" cap="none" smtClean="0">
                <a:ln>
                  <a:noFill/>
                </a:ln>
                <a:latin typeface="Arial" charset="0"/>
              </a:rPr>
              <a:t>освітня програма “Фізична терапія, ерготерапія”</a:t>
            </a:r>
            <a:br>
              <a:rPr lang="uk-UA" sz="3600" b="1" u="sng" cap="none" smtClean="0">
                <a:ln>
                  <a:noFill/>
                </a:ln>
                <a:latin typeface="Arial" charset="0"/>
              </a:rPr>
            </a:br>
            <a:r>
              <a:rPr lang="uk-UA" sz="3600" b="1" u="sng" cap="none" smtClean="0">
                <a:ln>
                  <a:noFill/>
                </a:ln>
                <a:latin typeface="Arial" charset="0"/>
              </a:rPr>
              <a:t>першого (бакалаврського) рівня вищої освіти)</a:t>
            </a:r>
            <a:endParaRPr lang="ru-RU" sz="3600" b="1" u="sng" cap="none" smtClean="0">
              <a:ln>
                <a:noFill/>
              </a:ln>
              <a:latin typeface="Arial" charset="0"/>
            </a:endParaRPr>
          </a:p>
        </p:txBody>
      </p:sp>
      <p:pic>
        <p:nvPicPr>
          <p:cNvPr id="19458" name="Picture 4" descr="Фізіологічна реабілітація в Україні — Проект «Реабілітація» ВЦФЗН ..."/>
          <p:cNvPicPr>
            <a:picLocks noChangeAspect="1" noChangeArrowheads="1"/>
          </p:cNvPicPr>
          <p:nvPr/>
        </p:nvPicPr>
        <p:blipFill>
          <a:blip r:embed="rId2"/>
          <a:srcRect/>
          <a:stretch>
            <a:fillRect/>
          </a:stretch>
        </p:blipFill>
        <p:spPr bwMode="auto">
          <a:xfrm>
            <a:off x="227013" y="3403600"/>
            <a:ext cx="5500687" cy="33385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650" y="107950"/>
            <a:ext cx="8534400" cy="1063625"/>
          </a:xfrm>
        </p:spPr>
        <p:txBody>
          <a:bodyPr/>
          <a:lstStyle/>
          <a:p>
            <a:pPr eaLnBrk="1" fontAlgn="auto" hangingPunct="1">
              <a:spcAft>
                <a:spcPts val="0"/>
              </a:spcAft>
              <a:defRPr/>
            </a:pPr>
            <a:r>
              <a:rPr lang="uk-UA" sz="4000" b="1" u="sng" dirty="0" smtClean="0"/>
              <a:t>Мета курсу:</a:t>
            </a:r>
            <a:endParaRPr lang="ru-RU" sz="4000" b="1" u="sng" dirty="0"/>
          </a:p>
        </p:txBody>
      </p:sp>
      <p:sp>
        <p:nvSpPr>
          <p:cNvPr id="20482" name="Объект 2"/>
          <p:cNvSpPr>
            <a:spLocks noGrp="1"/>
          </p:cNvSpPr>
          <p:nvPr>
            <p:ph idx="1"/>
          </p:nvPr>
        </p:nvSpPr>
        <p:spPr>
          <a:xfrm>
            <a:off x="219075" y="1171575"/>
            <a:ext cx="9242425" cy="2795588"/>
          </a:xfrm>
        </p:spPr>
        <p:txBody>
          <a:bodyPr/>
          <a:lstStyle/>
          <a:p>
            <a:pPr eaLnBrk="1" hangingPunct="1"/>
            <a:r>
              <a:rPr lang="uk-UA" sz="2800" b="1" smtClean="0"/>
              <a:t>надання майбутнім фахівцям з фізичної терапії та ерготерапії комплексу наукових теоретико-практичних знань, вмінь, навичок для забезпечення процесу оздоровлення та фізичної реабілітації спортсменів різних видів спорту.</a:t>
            </a:r>
            <a:endParaRPr lang="ru-RU" sz="2800" b="1" smtClean="0"/>
          </a:p>
          <a:p>
            <a:pPr eaLnBrk="1" hangingPunct="1"/>
            <a:endParaRPr lang="ru-RU" smtClean="0"/>
          </a:p>
        </p:txBody>
      </p:sp>
      <p:pic>
        <p:nvPicPr>
          <p:cNvPr id="20483" name="Picture 2" descr="https://5element.ua/i/content/1070/img_8556__large.jpg"/>
          <p:cNvPicPr>
            <a:picLocks noChangeAspect="1" noChangeArrowheads="1"/>
          </p:cNvPicPr>
          <p:nvPr/>
        </p:nvPicPr>
        <p:blipFill>
          <a:blip r:embed="rId2"/>
          <a:srcRect/>
          <a:stretch>
            <a:fillRect/>
          </a:stretch>
        </p:blipFill>
        <p:spPr bwMode="auto">
          <a:xfrm>
            <a:off x="6851650" y="3227388"/>
            <a:ext cx="5340350" cy="35607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950" y="263525"/>
            <a:ext cx="8534400" cy="1049338"/>
          </a:xfrm>
        </p:spPr>
        <p:txBody>
          <a:bodyPr/>
          <a:lstStyle/>
          <a:p>
            <a:pPr eaLnBrk="1" fontAlgn="auto" hangingPunct="1">
              <a:spcAft>
                <a:spcPts val="0"/>
              </a:spcAft>
              <a:defRPr/>
            </a:pPr>
            <a:r>
              <a:rPr lang="uk-UA" b="1" u="sng" dirty="0" smtClean="0"/>
              <a:t>Завдання курсу:</a:t>
            </a:r>
            <a:endParaRPr lang="ru-RU" b="1" u="sng" dirty="0"/>
          </a:p>
        </p:txBody>
      </p:sp>
      <p:sp>
        <p:nvSpPr>
          <p:cNvPr id="3" name="Объект 2"/>
          <p:cNvSpPr>
            <a:spLocks noGrp="1"/>
          </p:cNvSpPr>
          <p:nvPr>
            <p:ph idx="1"/>
          </p:nvPr>
        </p:nvSpPr>
        <p:spPr>
          <a:xfrm>
            <a:off x="361950" y="1312863"/>
            <a:ext cx="8856663" cy="4586287"/>
          </a:xfrm>
        </p:spPr>
        <p:txBody>
          <a:bodyPr rtlCol="0">
            <a:normAutofit fontScale="92500" lnSpcReduction="10000"/>
          </a:bodyPr>
          <a:lstStyle/>
          <a:p>
            <a:pPr eaLnBrk="1" fontAlgn="auto" hangingPunct="1">
              <a:defRPr/>
            </a:pPr>
            <a:r>
              <a:rPr lang="uk-UA" b="1" dirty="0" smtClean="0">
                <a:solidFill>
                  <a:schemeClr val="bg2">
                    <a:lumMod val="75000"/>
                  </a:schemeClr>
                </a:solidFill>
              </a:rPr>
              <a:t>сформувати </a:t>
            </a:r>
            <a:r>
              <a:rPr lang="uk-UA" b="1" dirty="0">
                <a:solidFill>
                  <a:schemeClr val="bg2">
                    <a:lumMod val="75000"/>
                  </a:schemeClr>
                </a:solidFill>
              </a:rPr>
              <a:t>у студентів уявлення про особливості оздоровлення та фізичної реабілітації у сфері спорту. Засвоєння основних принципів відновлення здоров'я спортсменів з різних видів спорту. Вивчення основних засобів, методів та технологій фізичної реабілітації, а також специфіки спортивної діяльності, яка обумовлює травмованість та захворюваність спортсменів високої кваліфікації.</a:t>
            </a:r>
            <a:endParaRPr lang="ru-RU" b="1" dirty="0">
              <a:solidFill>
                <a:schemeClr val="bg2">
                  <a:lumMod val="75000"/>
                </a:schemeClr>
              </a:solidFill>
            </a:endParaRPr>
          </a:p>
          <a:p>
            <a:pPr eaLnBrk="1" fontAlgn="auto" hangingPunct="1">
              <a:defRPr/>
            </a:pPr>
            <a:r>
              <a:rPr lang="uk-UA" b="1" dirty="0" smtClean="0">
                <a:solidFill>
                  <a:schemeClr val="bg2">
                    <a:lumMod val="75000"/>
                  </a:schemeClr>
                </a:solidFill>
              </a:rPr>
              <a:t>навчити </a:t>
            </a:r>
            <a:r>
              <a:rPr lang="uk-UA" b="1" dirty="0">
                <a:solidFill>
                  <a:schemeClr val="bg2">
                    <a:lumMod val="75000"/>
                  </a:schemeClr>
                </a:solidFill>
              </a:rPr>
              <a:t>майбутніх фахівців з фізичної терапії, ерготерапії підбирати та використовувати методи відновлення спортсменів залежно від специфіки видів спорту, травматичних пошкоджень та захворювань, що порушують тренувальний та змагальний процеси. Навчити використовувати основні методи дослідження функціонального стану спортсменів та методи оцінювання результатів реабілітації. Навчити планувати етапи реабілітаційного </a:t>
            </a:r>
            <a:r>
              <a:rPr lang="uk-UA" b="1" dirty="0" smtClean="0">
                <a:solidFill>
                  <a:schemeClr val="bg2">
                    <a:lumMod val="75000"/>
                  </a:schemeClr>
                </a:solidFill>
              </a:rPr>
              <a:t>процесу</a:t>
            </a:r>
            <a:r>
              <a:rPr lang="uk-UA" dirty="0" smtClean="0">
                <a:solidFill>
                  <a:schemeClr val="bg2">
                    <a:lumMod val="75000"/>
                  </a:schemeClr>
                </a:solidFill>
              </a:rPr>
              <a:t>.</a:t>
            </a:r>
            <a:r>
              <a:rPr lang="uk-UA" b="1" dirty="0">
                <a:solidFill>
                  <a:schemeClr val="bg2">
                    <a:lumMod val="75000"/>
                  </a:schemeClr>
                </a:solidFill>
              </a:rPr>
              <a:t> </a:t>
            </a:r>
            <a:endParaRPr lang="ru-RU" dirty="0">
              <a:solidFill>
                <a:schemeClr val="bg2">
                  <a:lumMod val="75000"/>
                </a:schemeClr>
              </a:solidFill>
            </a:endParaRPr>
          </a:p>
          <a:p>
            <a:pPr eaLnBrk="1" fontAlgn="auto" hangingPunct="1">
              <a:defRPr/>
            </a:pPr>
            <a:endParaRPr lang="ru-RU" dirty="0">
              <a:solidFill>
                <a:schemeClr val="bg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88" y="263525"/>
            <a:ext cx="12038012" cy="1063625"/>
          </a:xfrm>
        </p:spPr>
        <p:txBody>
          <a:bodyPr wrap="square" numCol="1" anchorCtr="0" compatLnSpc="1">
            <a:prstTxWarp prst="textNoShape">
              <a:avLst/>
            </a:prstTxWarp>
          </a:bodyPr>
          <a:lstStyle/>
          <a:p>
            <a:pPr algn="ctr" eaLnBrk="1" hangingPunct="1"/>
            <a:r>
              <a:rPr lang="uk-UA" sz="3200" b="1" u="sng" cap="none" smtClean="0">
                <a:ln>
                  <a:noFill/>
                </a:ln>
              </a:rPr>
              <a:t>ТЕМИ ЛЕКЦІЙНИХ ЗАНЯТЬ </a:t>
            </a:r>
            <a:r>
              <a:rPr lang="uk-UA" sz="3200" b="1" u="sng" cap="none" smtClean="0">
                <a:ln>
                  <a:noFill/>
                </a:ln>
                <a:latin typeface="Arial" charset="0"/>
              </a:rPr>
              <a:t/>
            </a:r>
            <a:br>
              <a:rPr lang="uk-UA" sz="3200" b="1" u="sng" cap="none" smtClean="0">
                <a:ln>
                  <a:noFill/>
                </a:ln>
                <a:latin typeface="Arial" charset="0"/>
              </a:rPr>
            </a:br>
            <a:r>
              <a:rPr lang="uk-UA" sz="3200" b="1" u="sng" cap="none" smtClean="0">
                <a:ln>
                  <a:noFill/>
                </a:ln>
              </a:rPr>
              <a:t>З КУРСУ «РЕАБІЛІТАЦІЯ В СПОРТІ»</a:t>
            </a:r>
            <a:endParaRPr lang="ru-RU" sz="3200" b="1" u="sng" cap="none" smtClean="0">
              <a:ln>
                <a:noFill/>
              </a:ln>
            </a:endParaRPr>
          </a:p>
        </p:txBody>
      </p:sp>
      <p:sp>
        <p:nvSpPr>
          <p:cNvPr id="22530" name="Объект 2"/>
          <p:cNvSpPr>
            <a:spLocks noGrp="1"/>
          </p:cNvSpPr>
          <p:nvPr>
            <p:ph idx="1"/>
          </p:nvPr>
        </p:nvSpPr>
        <p:spPr>
          <a:xfrm>
            <a:off x="1757363" y="1571625"/>
            <a:ext cx="8831262" cy="4184650"/>
          </a:xfrm>
        </p:spPr>
        <p:txBody>
          <a:bodyPr/>
          <a:lstStyle/>
          <a:p>
            <a:pPr eaLnBrk="1" hangingPunct="1">
              <a:lnSpc>
                <a:spcPct val="80000"/>
              </a:lnSpc>
            </a:pPr>
            <a:endParaRPr lang="uk-UA" sz="1900" b="1" smtClean="0">
              <a:solidFill>
                <a:schemeClr val="tx1"/>
              </a:solidFill>
            </a:endParaRPr>
          </a:p>
          <a:p>
            <a:pPr eaLnBrk="1" hangingPunct="1">
              <a:lnSpc>
                <a:spcPct val="80000"/>
              </a:lnSpc>
            </a:pPr>
            <a:r>
              <a:rPr lang="uk-UA" sz="1900" b="1" smtClean="0">
                <a:solidFill>
                  <a:schemeClr val="tx1"/>
                </a:solidFill>
              </a:rPr>
              <a:t>1. Принципи реабілітації спортсменів. Перебіг відновних процесів в організмі спортсменів </a:t>
            </a:r>
          </a:p>
          <a:p>
            <a:pPr eaLnBrk="1" hangingPunct="1">
              <a:lnSpc>
                <a:spcPct val="80000"/>
              </a:lnSpc>
            </a:pPr>
            <a:r>
              <a:rPr lang="uk-UA" sz="1900" b="1" smtClean="0">
                <a:solidFill>
                  <a:schemeClr val="tx1"/>
                </a:solidFill>
              </a:rPr>
              <a:t>2. Профілактика травм в різних видах спорту </a:t>
            </a:r>
            <a:endParaRPr lang="ru-RU" sz="1900" b="1" smtClean="0">
              <a:solidFill>
                <a:schemeClr val="tx1"/>
              </a:solidFill>
            </a:endParaRPr>
          </a:p>
          <a:p>
            <a:pPr eaLnBrk="1" hangingPunct="1">
              <a:lnSpc>
                <a:spcPct val="80000"/>
              </a:lnSpc>
            </a:pPr>
            <a:r>
              <a:rPr lang="uk-UA" sz="1900" b="1" smtClean="0">
                <a:solidFill>
                  <a:schemeClr val="tx1"/>
                </a:solidFill>
              </a:rPr>
              <a:t>3. Відновлення працездатності в єдиноборствах та спортивних іграх </a:t>
            </a:r>
            <a:endParaRPr lang="ru-RU" sz="1900" b="1" smtClean="0">
              <a:solidFill>
                <a:schemeClr val="tx1"/>
              </a:solidFill>
            </a:endParaRPr>
          </a:p>
          <a:p>
            <a:pPr eaLnBrk="1" hangingPunct="1">
              <a:lnSpc>
                <a:spcPct val="80000"/>
              </a:lnSpc>
            </a:pPr>
            <a:r>
              <a:rPr lang="uk-UA" sz="1900" b="1" smtClean="0">
                <a:solidFill>
                  <a:schemeClr val="tx1"/>
                </a:solidFill>
              </a:rPr>
              <a:t>4. Комплексна реабілітація в циклічних видах спорту </a:t>
            </a:r>
          </a:p>
          <a:p>
            <a:pPr eaLnBrk="1" hangingPunct="1">
              <a:lnSpc>
                <a:spcPct val="80000"/>
              </a:lnSpc>
            </a:pPr>
            <a:r>
              <a:rPr lang="uk-UA" sz="1900" b="1" smtClean="0">
                <a:solidFill>
                  <a:schemeClr val="tx1"/>
                </a:solidFill>
              </a:rPr>
              <a:t>5. Новітні методики відновленні спортсменів після пошкоджень опорно-рухового апарату </a:t>
            </a:r>
            <a:endParaRPr lang="ru-RU" sz="1900" b="1" smtClean="0">
              <a:solidFill>
                <a:schemeClr val="tx1"/>
              </a:solidFill>
            </a:endParaRPr>
          </a:p>
          <a:p>
            <a:pPr eaLnBrk="1" hangingPunct="1">
              <a:lnSpc>
                <a:spcPct val="80000"/>
              </a:lnSpc>
            </a:pPr>
            <a:r>
              <a:rPr lang="uk-UA" sz="1900" b="1" smtClean="0">
                <a:solidFill>
                  <a:schemeClr val="tx1"/>
                </a:solidFill>
              </a:rPr>
              <a:t>6. Комплекси ЛФК для розвитку фізичних здібностей спортсменів </a:t>
            </a:r>
            <a:endParaRPr lang="ru-RU" sz="1900" b="1" smtClean="0">
              <a:solidFill>
                <a:schemeClr val="tx1"/>
              </a:solidFill>
            </a:endParaRPr>
          </a:p>
          <a:p>
            <a:pPr eaLnBrk="1" hangingPunct="1">
              <a:lnSpc>
                <a:spcPct val="80000"/>
              </a:lnSpc>
            </a:pPr>
            <a:r>
              <a:rPr lang="uk-UA" sz="1900" b="1" smtClean="0">
                <a:solidFill>
                  <a:schemeClr val="tx1"/>
                </a:solidFill>
              </a:rPr>
              <a:t>7. Нетрадиційні методи відновлення спортсменів </a:t>
            </a:r>
            <a:endParaRPr lang="ru-RU" sz="1900" b="1" smtClean="0">
              <a:solidFill>
                <a:schemeClr val="tx1"/>
              </a:solidFill>
            </a:endParaRPr>
          </a:p>
          <a:p>
            <a:pPr eaLnBrk="1" hangingPunct="1">
              <a:lnSpc>
                <a:spcPct val="80000"/>
              </a:lnSpc>
              <a:buFont typeface="Wingdings 3" pitchFamily="18" charset="2"/>
              <a:buNone/>
            </a:pPr>
            <a:endParaRPr lang="ru-RU" sz="1900" b="1"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5" y="236538"/>
            <a:ext cx="12036425" cy="1335087"/>
          </a:xfrm>
        </p:spPr>
        <p:txBody>
          <a:bodyPr wrap="square" numCol="1" anchorCtr="0" compatLnSpc="1">
            <a:prstTxWarp prst="textNoShape">
              <a:avLst/>
            </a:prstTxWarp>
          </a:bodyPr>
          <a:lstStyle/>
          <a:p>
            <a:pPr algn="ctr" eaLnBrk="1" hangingPunct="1"/>
            <a:r>
              <a:rPr lang="uk-UA" b="1" cap="none" smtClean="0">
                <a:ln>
                  <a:noFill/>
                </a:ln>
              </a:rPr>
              <a:t>ТЕМИ ПРАКТИЧНИХ ЗАНЯТЬ </a:t>
            </a:r>
            <a:r>
              <a:rPr lang="uk-UA" b="1" cap="none" smtClean="0">
                <a:ln>
                  <a:noFill/>
                </a:ln>
                <a:latin typeface="Arial" charset="0"/>
              </a:rPr>
              <a:t/>
            </a:r>
            <a:br>
              <a:rPr lang="uk-UA" b="1" cap="none" smtClean="0">
                <a:ln>
                  <a:noFill/>
                </a:ln>
                <a:latin typeface="Arial" charset="0"/>
              </a:rPr>
            </a:br>
            <a:r>
              <a:rPr lang="uk-UA" b="1" cap="none" smtClean="0">
                <a:ln>
                  <a:noFill/>
                </a:ln>
              </a:rPr>
              <a:t>З КУРСУ «РЕАБІЛІТАЦІЯ В СПОРТІ»</a:t>
            </a:r>
            <a:endParaRPr lang="ru-RU" b="1" cap="none" smtClean="0">
              <a:ln>
                <a:noFill/>
              </a:ln>
            </a:endParaRPr>
          </a:p>
        </p:txBody>
      </p:sp>
      <p:sp>
        <p:nvSpPr>
          <p:cNvPr id="23554" name="Объект 2"/>
          <p:cNvSpPr>
            <a:spLocks noGrp="1"/>
          </p:cNvSpPr>
          <p:nvPr>
            <p:ph idx="1"/>
          </p:nvPr>
        </p:nvSpPr>
        <p:spPr>
          <a:xfrm>
            <a:off x="2216150" y="1571625"/>
            <a:ext cx="8534400" cy="4957763"/>
          </a:xfrm>
        </p:spPr>
        <p:txBody>
          <a:bodyPr/>
          <a:lstStyle/>
          <a:p>
            <a:pPr eaLnBrk="1" hangingPunct="1"/>
            <a:r>
              <a:rPr lang="uk-UA" b="1" smtClean="0">
                <a:solidFill>
                  <a:schemeClr val="tx1"/>
                </a:solidFill>
              </a:rPr>
              <a:t>1. Характеристика основних принципів фізичної реабілітації спортсменів. Перебіг відновних процесів в організмі спортсменів після виконання тренувальних навантажень різного характеру</a:t>
            </a:r>
            <a:endParaRPr lang="ru-RU" b="1" smtClean="0">
              <a:solidFill>
                <a:schemeClr val="tx1"/>
              </a:solidFill>
            </a:endParaRPr>
          </a:p>
          <a:p>
            <a:pPr eaLnBrk="1" hangingPunct="1"/>
            <a:r>
              <a:rPr lang="uk-UA" b="1" smtClean="0">
                <a:solidFill>
                  <a:schemeClr val="tx1"/>
                </a:solidFill>
              </a:rPr>
              <a:t>2. Методи відновлення працездатності спортсменів </a:t>
            </a:r>
            <a:endParaRPr lang="uk-UA" b="1" smtClean="0">
              <a:solidFill>
                <a:schemeClr val="tx1"/>
              </a:solidFill>
              <a:latin typeface="Arial" charset="0"/>
            </a:endParaRPr>
          </a:p>
          <a:p>
            <a:pPr eaLnBrk="1" hangingPunct="1"/>
            <a:r>
              <a:rPr lang="uk-UA" b="1" smtClean="0">
                <a:solidFill>
                  <a:schemeClr val="tx1"/>
                </a:solidFill>
              </a:rPr>
              <a:t>3. Методи фізичної реабілітації спортсменів циклічних видів спорту </a:t>
            </a:r>
            <a:endParaRPr lang="uk-UA" b="1" smtClean="0">
              <a:solidFill>
                <a:schemeClr val="tx1"/>
              </a:solidFill>
              <a:latin typeface="Arial" charset="0"/>
            </a:endParaRPr>
          </a:p>
          <a:p>
            <a:pPr eaLnBrk="1" hangingPunct="1"/>
            <a:r>
              <a:rPr lang="uk-UA" b="1" smtClean="0">
                <a:solidFill>
                  <a:schemeClr val="tx1"/>
                </a:solidFill>
              </a:rPr>
              <a:t>4. Основні футбольні травми та методи реабілітації</a:t>
            </a:r>
            <a:endParaRPr lang="ru-RU" b="1" smtClean="0">
              <a:solidFill>
                <a:schemeClr val="tx1"/>
              </a:solidFill>
            </a:endParaRPr>
          </a:p>
          <a:p>
            <a:pPr eaLnBrk="1" hangingPunct="1"/>
            <a:r>
              <a:rPr lang="uk-UA" b="1" smtClean="0">
                <a:solidFill>
                  <a:schemeClr val="tx1"/>
                </a:solidFill>
              </a:rPr>
              <a:t>5. Фізична реабілітація при пошкодженнях опорно-рухового апарату спортсменів </a:t>
            </a:r>
            <a:endParaRPr lang="uk-UA" b="1" smtClean="0">
              <a:solidFill>
                <a:schemeClr val="tx1"/>
              </a:solidFill>
              <a:latin typeface="Arial" charset="0"/>
            </a:endParaRPr>
          </a:p>
          <a:p>
            <a:pPr eaLnBrk="1" hangingPunct="1"/>
            <a:r>
              <a:rPr lang="uk-UA" b="1" smtClean="0">
                <a:solidFill>
                  <a:schemeClr val="tx1"/>
                </a:solidFill>
              </a:rPr>
              <a:t> 6. Інноваційні методи відновлення спортивної працездатності </a:t>
            </a:r>
            <a:endParaRPr lang="ru-RU" b="1" smtClean="0">
              <a:solidFill>
                <a:schemeClr val="tx1"/>
              </a:solidFill>
            </a:endParaRPr>
          </a:p>
          <a:p>
            <a:pPr eaLnBrk="1" hangingPunct="1"/>
            <a:endParaRPr lang="ru-R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Физическая реабилитация после травм. &quot;ZARTA&quot; центр реабилитации"/>
          <p:cNvPicPr>
            <a:picLocks noChangeAspect="1" noChangeArrowheads="1"/>
          </p:cNvPicPr>
          <p:nvPr/>
        </p:nvPicPr>
        <p:blipFill>
          <a:blip r:embed="rId2"/>
          <a:srcRect/>
          <a:stretch>
            <a:fillRect/>
          </a:stretch>
        </p:blipFill>
        <p:spPr bwMode="auto">
          <a:xfrm>
            <a:off x="160338" y="217488"/>
            <a:ext cx="4232275" cy="2803525"/>
          </a:xfrm>
          <a:prstGeom prst="rect">
            <a:avLst/>
          </a:prstGeom>
          <a:noFill/>
          <a:ln w="9525">
            <a:noFill/>
            <a:miter lim="800000"/>
            <a:headEnd/>
            <a:tailEnd/>
          </a:ln>
        </p:spPr>
      </p:pic>
      <p:pic>
        <p:nvPicPr>
          <p:cNvPr id="24578" name="Picture 4" descr="Физическая реабилитация, в чем заключается, цели и принципы ..."/>
          <p:cNvPicPr>
            <a:picLocks noChangeAspect="1" noChangeArrowheads="1"/>
          </p:cNvPicPr>
          <p:nvPr/>
        </p:nvPicPr>
        <p:blipFill>
          <a:blip r:embed="rId3"/>
          <a:srcRect/>
          <a:stretch>
            <a:fillRect/>
          </a:stretch>
        </p:blipFill>
        <p:spPr bwMode="auto">
          <a:xfrm>
            <a:off x="6978650" y="1374775"/>
            <a:ext cx="5095875" cy="3294063"/>
          </a:xfrm>
          <a:prstGeom prst="rect">
            <a:avLst/>
          </a:prstGeom>
          <a:noFill/>
          <a:ln w="9525">
            <a:noFill/>
            <a:miter lim="800000"/>
            <a:headEnd/>
            <a:tailEnd/>
          </a:ln>
        </p:spPr>
      </p:pic>
      <p:pic>
        <p:nvPicPr>
          <p:cNvPr id="24579" name="Picture 6" descr="Лечение и реабилитация после инсульта"/>
          <p:cNvPicPr>
            <a:picLocks noChangeAspect="1" noChangeArrowheads="1"/>
          </p:cNvPicPr>
          <p:nvPr/>
        </p:nvPicPr>
        <p:blipFill>
          <a:blip r:embed="rId4"/>
          <a:srcRect/>
          <a:stretch>
            <a:fillRect/>
          </a:stretch>
        </p:blipFill>
        <p:spPr bwMode="auto">
          <a:xfrm>
            <a:off x="488950" y="3263900"/>
            <a:ext cx="6238875" cy="3184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33</TotalTime>
  <Words>260</Words>
  <Application>Microsoft Office PowerPoint</Application>
  <PresentationFormat>Custom</PresentationFormat>
  <Paragraphs>22</Paragraphs>
  <Slides>6</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6</vt:i4>
      </vt:variant>
    </vt:vector>
  </HeadingPairs>
  <TitlesOfParts>
    <vt:vector size="14" baseType="lpstr">
      <vt:lpstr>Arial</vt:lpstr>
      <vt:lpstr>Century Gothic</vt:lpstr>
      <vt:lpstr>Wingdings 3</vt:lpstr>
      <vt:lpstr>Calibri</vt:lpstr>
      <vt:lpstr>Сектор</vt:lpstr>
      <vt:lpstr>Сектор</vt:lpstr>
      <vt:lpstr>Сектор</vt:lpstr>
      <vt:lpstr>Сектор</vt:lpstr>
      <vt:lpstr>РЕАБІЛІТАЦІЯ В СПОРТІ  (дисципліна вільного вибору студента освітня програма “Фізична терапія, ерготерапія” першого (бакалаврського) рівня вищої освіти)</vt:lpstr>
      <vt:lpstr>МЕТА КУРСУ:</vt:lpstr>
      <vt:lpstr>ЗАВДАННЯ КУРСУ:</vt:lpstr>
      <vt:lpstr>ТЕМИ ЛЕКЦІЙНИХ ЗАНЯТЬ  З КУРСУ «РЕАБІЛІТАЦІЯ В СПОРТІ»</vt:lpstr>
      <vt:lpstr>ТЕМИ ПРАКТИЧНИХ ЗАНЯТЬ  З КУРСУ «РЕАБІЛІТАЦІЯ В СПОРТІ»</vt:lpstr>
      <vt:lpstr>Слайд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реабілітація в спорті</dc:title>
  <dc:creator>Asus</dc:creator>
  <cp:lastModifiedBy>Lozinska</cp:lastModifiedBy>
  <cp:revision>5</cp:revision>
  <dcterms:created xsi:type="dcterms:W3CDTF">2020-07-07T10:14:00Z</dcterms:created>
  <dcterms:modified xsi:type="dcterms:W3CDTF">2021-04-23T09:30:37Z</dcterms:modified>
</cp:coreProperties>
</file>